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575"/>
    <p:restoredTop sz="94690"/>
  </p:normalViewPr>
  <p:slideViewPr>
    <p:cSldViewPr snapToGrid="0">
      <p:cViewPr varScale="1">
        <p:scale>
          <a:sx n="89" d="100"/>
          <a:sy n="89" d="100"/>
        </p:scale>
        <p:origin x="16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379206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777015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/>
          </a:p>
        </p:txBody>
      </p:sp>
      <p:sp>
        <p:nvSpPr>
          <p:cNvPr id="157" name="Google Shape;15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Google Shape;158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9800885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/>
          </a:p>
        </p:txBody>
      </p:sp>
      <p:sp>
        <p:nvSpPr>
          <p:cNvPr id="164" name="Google Shape;16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5" name="Google Shape;165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149107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9903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5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/>
          </a:p>
        </p:txBody>
      </p:sp>
      <p:sp>
        <p:nvSpPr>
          <p:cNvPr id="177" name="Google Shape;17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8" name="Google Shape;178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057734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447938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57101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658252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554106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1" name="Google Shape;131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28095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 can help you with this.</a:t>
            </a:r>
            <a:endParaRPr/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3746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/>
          </a:p>
        </p:txBody>
      </p:sp>
      <p:sp>
        <p:nvSpPr>
          <p:cNvPr id="143" name="Google Shape;14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4" name="Google Shape;144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339049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/>
          </a:p>
        </p:txBody>
      </p:sp>
      <p:sp>
        <p:nvSpPr>
          <p:cNvPr id="150" name="Google Shape;15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1" name="Google Shape;151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13187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 rot="5400000">
            <a:off x="4705350" y="2343150"/>
            <a:ext cx="55626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 rot="5400000">
            <a:off x="742950" y="476250"/>
            <a:ext cx="55626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theme" Target="../theme/theme2.xml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ctrTitle"/>
          </p:nvPr>
        </p:nvSpPr>
        <p:spPr>
          <a:xfrm>
            <a:off x="609600" y="2186400"/>
            <a:ext cx="7772400" cy="7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Short Stack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Young Authors’ Contest</a:t>
            </a:r>
            <a:br>
              <a:rPr lang="en-US" sz="4800" b="0" i="0" u="none" strike="noStrike" cap="non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</a:br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1"/>
          </p:nvPr>
        </p:nvSpPr>
        <p:spPr>
          <a:xfrm>
            <a:off x="1371600" y="3856775"/>
            <a:ext cx="6400800" cy="15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hort Stack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Guidelines for 20</a:t>
            </a: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21</a:t>
            </a:r>
            <a:r>
              <a:rPr lang="en-US" sz="32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-20</a:t>
            </a: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22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hort Stack"/>
              <a:buNone/>
            </a:pPr>
            <a:endParaRPr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hort Stack"/>
              <a:buNone/>
            </a:pP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685800" y="2934200"/>
            <a:ext cx="7696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6E11"/>
              </a:buClr>
              <a:buSzPts val="2800"/>
              <a:buFont typeface="Short Stack"/>
              <a:buNone/>
            </a:pPr>
            <a:r>
              <a:rPr lang="en-US" sz="2800" b="0" i="0" u="none" strike="noStrike" cap="none">
                <a:solidFill>
                  <a:srgbClr val="846E11"/>
                </a:solidFill>
                <a:latin typeface="Short Stack"/>
                <a:ea typeface="Short Stack"/>
                <a:cs typeface="Short Stack"/>
                <a:sym typeface="Short Stack"/>
              </a:rPr>
              <a:t>Sponsored by Howard County </a:t>
            </a:r>
            <a:r>
              <a:rPr lang="en-US" sz="2800">
                <a:solidFill>
                  <a:srgbClr val="846E11"/>
                </a:solidFill>
                <a:latin typeface="Short Stack"/>
                <a:ea typeface="Short Stack"/>
                <a:cs typeface="Short Stack"/>
                <a:sym typeface="Short Stack"/>
              </a:rPr>
              <a:t>Literacy Association</a:t>
            </a:r>
            <a:r>
              <a:rPr lang="en-US" sz="44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/>
            </a:r>
            <a:br>
              <a:rPr lang="en-US" sz="44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3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Short Stack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How can I win?</a:t>
            </a:r>
            <a:endParaRPr/>
          </a:p>
        </p:txBody>
      </p:sp>
      <p:sp>
        <p:nvSpPr>
          <p:cNvPr id="161" name="Google Shape;161;p23"/>
          <p:cNvSpPr txBox="1">
            <a:spLocks noGrp="1"/>
          </p:cNvSpPr>
          <p:nvPr>
            <p:ph type="body" idx="1"/>
          </p:nvPr>
        </p:nvSpPr>
        <p:spPr>
          <a:xfrm>
            <a:off x="685800" y="2133600"/>
            <a:ext cx="82092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Write a story that reflects your creativity and uses appropriate language and story structure OR…</a:t>
            </a:r>
            <a:endParaRPr sz="3000"/>
          </a:p>
          <a:p>
            <a:pPr marL="342900" marR="0" lvl="0" indent="-3302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Write a poem that is compact, creative, and has appropriate use of language and imagery.</a:t>
            </a:r>
            <a:endParaRPr sz="3000"/>
          </a:p>
          <a:p>
            <a:pPr marL="342900" marR="0" lvl="0" indent="-3302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YES, you can submit a </a:t>
            </a:r>
            <a:r>
              <a:rPr lang="en-US" sz="3000" b="0" i="0" u="sng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story AND a poem.</a:t>
            </a:r>
            <a:endParaRPr sz="3000" u="sn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Short Stack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What will I win?</a:t>
            </a:r>
            <a:endParaRPr/>
          </a:p>
        </p:txBody>
      </p:sp>
      <p:sp>
        <p:nvSpPr>
          <p:cNvPr id="168" name="Google Shape;168;p24"/>
          <p:cNvSpPr txBox="1">
            <a:spLocks noGrp="1"/>
          </p:cNvSpPr>
          <p:nvPr>
            <p:ph type="body" idx="1"/>
          </p:nvPr>
        </p:nvSpPr>
        <p:spPr>
          <a:xfrm>
            <a:off x="685800" y="2133600"/>
            <a:ext cx="81006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Short Stack"/>
              <a:buChar char="•"/>
            </a:pPr>
            <a:r>
              <a:rPr lang="en-US" sz="2900">
                <a:latin typeface="Short Stack"/>
                <a:ea typeface="Short Stack"/>
                <a:cs typeface="Short Stack"/>
                <a:sym typeface="Short Stack"/>
              </a:rPr>
              <a:t>School winners </a:t>
            </a:r>
            <a:r>
              <a:rPr lang="en-US" sz="29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will receive a certificate and have your name announced for submitting an entry.</a:t>
            </a:r>
            <a:endParaRPr sz="2900"/>
          </a:p>
          <a:p>
            <a:pPr marL="342900" marR="0" lvl="0" indent="-3238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Short Stack"/>
              <a:buChar char="•"/>
            </a:pPr>
            <a:r>
              <a:rPr lang="en-US" sz="2900">
                <a:latin typeface="Short Stack"/>
                <a:ea typeface="Short Stack"/>
                <a:cs typeface="Short Stack"/>
                <a:sym typeface="Short Stack"/>
              </a:rPr>
              <a:t>County winners will receive a pin and a medal or trophy.</a:t>
            </a:r>
            <a:endParaRPr sz="2900">
              <a:latin typeface="Short Stack"/>
              <a:ea typeface="Short Stack"/>
              <a:cs typeface="Short Stack"/>
              <a:sym typeface="Short Stack"/>
            </a:endParaRPr>
          </a:p>
          <a:p>
            <a:pPr marL="342900" marR="0" lvl="0" indent="-3238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Short Stack"/>
              <a:buChar char="•"/>
            </a:pPr>
            <a:r>
              <a:rPr lang="en-US" sz="29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You win the respect of your teachers and peers for showcasing your talents!</a:t>
            </a:r>
            <a:endParaRPr sz="29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5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Short Stack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What are you waiting for?</a:t>
            </a:r>
            <a:endParaRPr/>
          </a:p>
        </p:txBody>
      </p:sp>
      <p:sp>
        <p:nvSpPr>
          <p:cNvPr id="174" name="Google Shape;174;p25"/>
          <p:cNvSpPr txBox="1">
            <a:spLocks noGrp="1"/>
          </p:cNvSpPr>
          <p:nvPr>
            <p:ph type="body" idx="1"/>
          </p:nvPr>
        </p:nvSpPr>
        <p:spPr>
          <a:xfrm>
            <a:off x="685800" y="2362200"/>
            <a:ext cx="77724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ort Stack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Show your parents the Contest Guidelines.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ort Stack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Write and type up your original poem/or short story.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ort Stack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Have a peer or an adult edit your work.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ort Stack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Fill out the cover sheet</a:t>
            </a:r>
            <a:r>
              <a:rPr lang="en-US" sz="2800" dirty="0">
                <a:latin typeface="Short Stack"/>
                <a:ea typeface="Short Stack"/>
                <a:cs typeface="Short Stack"/>
                <a:sym typeface="Short Stack"/>
              </a:rPr>
              <a:t> with the title matching your entry exactly.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ort Stack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TURN IT IN BY 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hort Stack"/>
                <a:ea typeface="Short Stack"/>
                <a:cs typeface="Short Stack"/>
                <a:sym typeface="Short Stack"/>
              </a:rPr>
              <a:t>January 24!</a:t>
            </a:r>
            <a:endParaRPr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"/>
          <p:cNvSpPr txBox="1">
            <a:spLocks noGrp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hort Stack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Best of Luck to all!</a:t>
            </a:r>
            <a:endParaRPr/>
          </a:p>
        </p:txBody>
      </p:sp>
      <p:sp>
        <p:nvSpPr>
          <p:cNvPr id="181" name="Google Shape;181;p26"/>
          <p:cNvSpPr txBox="1">
            <a:spLocks noGrp="1"/>
          </p:cNvSpPr>
          <p:nvPr>
            <p:ph type="subTitle" idx="1"/>
          </p:nvPr>
        </p:nvSpPr>
        <p:spPr>
          <a:xfrm>
            <a:off x="841975" y="2743200"/>
            <a:ext cx="7523400" cy="28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hort Stack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Happy writing! May your pencil unlock your unique voice for the world to hear!</a:t>
            </a:r>
            <a:endParaRPr sz="3000" b="0" i="0" u="none" strike="noStrike" cap="none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hort Stack"/>
              <a:buNone/>
            </a:pPr>
            <a:endParaRPr sz="600">
              <a:latin typeface="Short Stack"/>
              <a:ea typeface="Short Stack"/>
              <a:cs typeface="Short Stack"/>
              <a:sym typeface="Short Stack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hort Stack"/>
              <a:buNone/>
            </a:pPr>
            <a:endParaRPr sz="600">
              <a:latin typeface="Short Stack"/>
              <a:ea typeface="Short Stack"/>
              <a:cs typeface="Short Stack"/>
              <a:sym typeface="Short Stack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46E11"/>
              </a:buClr>
              <a:buSzPts val="3200"/>
              <a:buFont typeface="Short Stack"/>
              <a:buNone/>
            </a:pPr>
            <a:r>
              <a:rPr lang="en-US" sz="3000" b="0" i="0" u="none" strike="noStrike" cap="none">
                <a:solidFill>
                  <a:srgbClr val="846E11"/>
                </a:solidFill>
                <a:latin typeface="Short Stack"/>
                <a:ea typeface="Short Stack"/>
                <a:cs typeface="Short Stack"/>
                <a:sym typeface="Short Stack"/>
              </a:rPr>
              <a:t>From your friends at the Howard County </a:t>
            </a:r>
            <a:r>
              <a:rPr lang="en-US" sz="3000">
                <a:solidFill>
                  <a:srgbClr val="846E11"/>
                </a:solidFill>
                <a:latin typeface="Short Stack"/>
                <a:ea typeface="Short Stack"/>
                <a:cs typeface="Short Stack"/>
                <a:sym typeface="Short Stack"/>
              </a:rPr>
              <a:t>Literacy Association</a:t>
            </a:r>
            <a:endParaRPr sz="3000"/>
          </a:p>
        </p:txBody>
      </p:sp>
      <p:sp>
        <p:nvSpPr>
          <p:cNvPr id="182" name="Google Shape;182;p26"/>
          <p:cNvSpPr txBox="1"/>
          <p:nvPr/>
        </p:nvSpPr>
        <p:spPr>
          <a:xfrm>
            <a:off x="6858000" y="2209800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6"/>
          <p:cNvSpPr txBox="1"/>
          <p:nvPr/>
        </p:nvSpPr>
        <p:spPr>
          <a:xfrm>
            <a:off x="5791200" y="3505200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Short Stack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Who is this contest for?</a:t>
            </a:r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Short Stack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Maryland students in grades </a:t>
            </a:r>
            <a:r>
              <a:rPr lang="en-US" sz="4000">
                <a:latin typeface="Short Stack"/>
                <a:ea typeface="Short Stack"/>
                <a:cs typeface="Short Stack"/>
                <a:sym typeface="Short Stack"/>
              </a:rPr>
              <a:t>1</a:t>
            </a:r>
            <a:r>
              <a:rPr lang="en-US" sz="4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through </a:t>
            </a:r>
            <a:r>
              <a:rPr lang="en-US" sz="4000">
                <a:latin typeface="Short Stack"/>
                <a:ea typeface="Short Stack"/>
                <a:cs typeface="Short Stack"/>
                <a:sym typeface="Short Stack"/>
              </a:rPr>
              <a:t>12</a:t>
            </a:r>
            <a:r>
              <a:rPr lang="en-US" sz="4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Short Stack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Authors of short stories or poems.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Short Stack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Students who want to showcase their writing!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hort Stack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How does the contest work?</a:t>
            </a:r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Write an original short story or poem.</a:t>
            </a:r>
            <a:endParaRPr sz="3000"/>
          </a:p>
          <a:p>
            <a:pPr marL="342900" marR="0" lvl="0" indent="-3048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lang="en-US" sz="3000">
                <a:latin typeface="Short Stack"/>
                <a:ea typeface="Short Stack"/>
                <a:cs typeface="Short Stack"/>
                <a:sym typeface="Short Stack"/>
              </a:rPr>
              <a:t>T</a:t>
            </a:r>
            <a:r>
              <a:rPr lang="en-US" sz="3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ype it in </a:t>
            </a:r>
            <a:r>
              <a:rPr lang="en-US"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Roman</a:t>
            </a:r>
            <a:r>
              <a:rPr lang="en-US" sz="3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12 point font. Be sure to save </a:t>
            </a:r>
            <a:r>
              <a:rPr lang="en-US" sz="3000">
                <a:latin typeface="Short Stack"/>
                <a:ea typeface="Short Stack"/>
                <a:cs typeface="Short Stack"/>
                <a:sym typeface="Short Stack"/>
              </a:rPr>
              <a:t>it as a</a:t>
            </a:r>
            <a:r>
              <a:rPr lang="en-US" sz="3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WORD file.</a:t>
            </a:r>
            <a:endParaRPr sz="3000"/>
          </a:p>
          <a:p>
            <a:pPr marL="342900" marR="0" lvl="0" indent="-3048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Fill out the cover sheet form. </a:t>
            </a:r>
            <a:endParaRPr sz="3000"/>
          </a:p>
          <a:p>
            <a:pPr marL="342900" marR="0" lvl="0" indent="-3048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Turn it in by</a:t>
            </a:r>
            <a:r>
              <a:rPr lang="en-US" sz="3000">
                <a:latin typeface="Short Stack"/>
                <a:ea typeface="Short Stack"/>
                <a:cs typeface="Short Stack"/>
                <a:sym typeface="Short Stack"/>
              </a:rPr>
              <a:t> </a:t>
            </a:r>
            <a:r>
              <a:rPr lang="en-US" sz="3000" b="1">
                <a:solidFill>
                  <a:srgbClr val="FF0000"/>
                </a:solidFill>
                <a:latin typeface="Short Stack"/>
                <a:ea typeface="Short Stack"/>
                <a:cs typeface="Short Stack"/>
                <a:sym typeface="Short Stack"/>
              </a:rPr>
              <a:t>January 24 </a:t>
            </a:r>
            <a:endParaRPr sz="30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hort Stack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What can I enter?</a:t>
            </a:r>
            <a:endParaRPr/>
          </a:p>
        </p:txBody>
      </p:sp>
      <p:sp>
        <p:nvSpPr>
          <p:cNvPr id="120" name="Google Shape;120;p1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Short Stack"/>
              <a:buChar char="•"/>
            </a:pPr>
            <a:r>
              <a:rPr lang="en-US" sz="2600" b="0" i="0" u="none" strike="noStrike" cap="none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An original short story </a:t>
            </a:r>
            <a:r>
              <a:rPr lang="en-US" sz="2600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with 100-400 words (Grades 1-2) and 300-800 </a:t>
            </a:r>
            <a:r>
              <a:rPr lang="en-US" sz="2600" dirty="0" smtClean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words (Grades 3-5) </a:t>
            </a:r>
            <a:endParaRPr sz="2600" dirty="0">
              <a:solidFill>
                <a:srgbClr val="000000"/>
              </a:solidFill>
            </a:endParaRPr>
          </a:p>
          <a:p>
            <a:pPr marL="342900" marR="0" lvl="0" indent="-2794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Short Stack"/>
              <a:buChar char="•"/>
            </a:pPr>
            <a:r>
              <a:rPr lang="en-US" sz="2600" b="0" i="0" u="none" strike="noStrike" cap="none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A single poem, which may be any style or length, with 25-150 words.</a:t>
            </a:r>
            <a:endParaRPr sz="2600" b="0" i="0" u="none" strike="noStrike" cap="none"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342900" lvl="0" indent="-279400" algn="l" rtl="0"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Short Stack"/>
              <a:buChar char="•"/>
            </a:pPr>
            <a:r>
              <a:rPr lang="en-US" sz="2600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Students may enter a previously </a:t>
            </a:r>
            <a:r>
              <a:rPr lang="en-US" sz="2600" dirty="0" err="1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unsubmitted</a:t>
            </a:r>
            <a:r>
              <a:rPr lang="en-US" sz="2600" dirty="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 short story and/or poem written within the previous or current school year. </a:t>
            </a:r>
            <a:endParaRPr sz="2600" dirty="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None/>
            </a:pPr>
            <a:endParaRPr sz="3000" dirty="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hort Stack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Who can help me?</a:t>
            </a:r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You must be the author! </a:t>
            </a:r>
            <a:endParaRPr sz="3000"/>
          </a:p>
          <a:p>
            <a:pPr marL="342900" marR="0" lvl="0" indent="-3048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You can’t re-submit a story from last year.</a:t>
            </a:r>
            <a:endParaRPr sz="3000"/>
          </a:p>
          <a:p>
            <a:pPr marL="342900" marR="0" lvl="0" indent="-3048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Adults may help you </a:t>
            </a:r>
            <a:r>
              <a:rPr lang="en-US" sz="3000" b="0" i="0" u="none" strike="noStrike" cap="none">
                <a:solidFill>
                  <a:srgbClr val="CC0000"/>
                </a:solidFill>
                <a:latin typeface="Short Stack"/>
                <a:ea typeface="Short Stack"/>
                <a:cs typeface="Short Stack"/>
                <a:sym typeface="Short Stack"/>
              </a:rPr>
              <a:t>edit</a:t>
            </a:r>
            <a:r>
              <a:rPr lang="en-US" sz="3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3000" b="0" i="0" u="none" strike="noStrike" cap="none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342900" marR="0" lvl="0" indent="-3048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lang="en-US" sz="3000">
                <a:latin typeface="Short Stack"/>
                <a:ea typeface="Short Stack"/>
                <a:cs typeface="Short Stack"/>
                <a:sym typeface="Short Stack"/>
              </a:rPr>
              <a:t>The ideas must be your own, so students must do their own revising.</a:t>
            </a:r>
            <a:endParaRPr sz="3000">
              <a:latin typeface="Short Stack"/>
              <a:ea typeface="Short Stack"/>
              <a:cs typeface="Short Stack"/>
              <a:sym typeface="Short Stack"/>
            </a:endParaRPr>
          </a:p>
          <a:p>
            <a:pPr marL="342900" marR="0" lvl="0" indent="-3048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You can’t submit an entry with a friend.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hort Stack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Other Rules?</a:t>
            </a:r>
            <a:endParaRPr/>
          </a:p>
        </p:txBody>
      </p:sp>
      <p:sp>
        <p:nvSpPr>
          <p:cNvPr id="134" name="Google Shape;134;p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No graphics on your submission.</a:t>
            </a:r>
            <a:endParaRPr sz="3000"/>
          </a:p>
          <a:p>
            <a:pPr marL="342900" marR="0" lvl="0" indent="-330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Poems or short stories of a violent nature will be deemed inappropriate and will not be judged!</a:t>
            </a:r>
            <a:endParaRPr sz="3000"/>
          </a:p>
          <a:p>
            <a:pPr marL="342900" marR="0" lvl="0" indent="-330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hort Stack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Don’t type your name on your work</a:t>
            </a:r>
            <a:r>
              <a:rPr lang="en-US" sz="3000">
                <a:latin typeface="Short Stack"/>
                <a:ea typeface="Short Stack"/>
                <a:cs typeface="Short Stack"/>
                <a:sym typeface="Short Stack"/>
              </a:rPr>
              <a:t>. Y</a:t>
            </a:r>
            <a:r>
              <a:rPr lang="en-US" sz="30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our name and other information goes on the cover sheet only.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>
            <a:spLocks noGrp="1"/>
          </p:cNvSpPr>
          <p:nvPr>
            <p:ph type="title"/>
          </p:nvPr>
        </p:nvSpPr>
        <p:spPr>
          <a:xfrm>
            <a:off x="829500" y="236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hort Stack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Digital Rules</a:t>
            </a:r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body" idx="1"/>
          </p:nvPr>
        </p:nvSpPr>
        <p:spPr>
          <a:xfrm>
            <a:off x="685800" y="2173500"/>
            <a:ext cx="8048700" cy="44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Short Stack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Save your entry as a WORD document.</a:t>
            </a:r>
            <a:endParaRPr sz="2700"/>
          </a:p>
          <a:p>
            <a:pPr marL="342900" marR="0" lvl="0" indent="-3175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Short Stack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Winners will be asked to submit the WORD document of the story or poem.</a:t>
            </a:r>
            <a:endParaRPr sz="2700"/>
          </a:p>
          <a:p>
            <a:pPr marL="342900" marR="0" lvl="0" indent="-3175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Short Stack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Please save an electronic copy of your cover sheet.</a:t>
            </a:r>
            <a:endParaRPr sz="2700"/>
          </a:p>
          <a:p>
            <a:pPr marL="342900" marR="0" lvl="0" indent="-3175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Short Stack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Winners </a:t>
            </a:r>
            <a:r>
              <a:rPr lang="en-US" sz="2700">
                <a:latin typeface="Short Stack"/>
                <a:ea typeface="Short Stack"/>
                <a:cs typeface="Short Stack"/>
                <a:sym typeface="Short Stack"/>
              </a:rPr>
              <a:t>need </a:t>
            </a:r>
            <a:r>
              <a:rPr lang="en-US" sz="27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to submit an electronic version of the cover sheet to their teacher.</a:t>
            </a:r>
            <a:endParaRPr sz="2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hort Stack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How will I know if I win?</a:t>
            </a:r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4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hort Stack"/>
              <a:buChar char="•"/>
            </a:pPr>
            <a:r>
              <a:rPr lang="en-US" sz="2600">
                <a:latin typeface="Short Stack"/>
                <a:ea typeface="Short Stack"/>
                <a:cs typeface="Short Stack"/>
                <a:sym typeface="Short Stack"/>
              </a:rPr>
              <a:t>Entries will be judged and </a:t>
            </a:r>
            <a:r>
              <a:rPr lang="en-US" sz="26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the school winners will be announced.</a:t>
            </a:r>
            <a:endParaRPr sz="2600"/>
          </a:p>
          <a:p>
            <a:pPr marL="342900" marR="0" lvl="0" indent="-330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hort Stack"/>
              <a:buChar char="•"/>
            </a:pPr>
            <a:r>
              <a:rPr lang="en-US" sz="2600">
                <a:latin typeface="Short Stack"/>
                <a:ea typeface="Short Stack"/>
                <a:cs typeface="Short Stack"/>
                <a:sym typeface="Short Stack"/>
              </a:rPr>
              <a:t>One</a:t>
            </a:r>
            <a:r>
              <a:rPr lang="en-US" sz="26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poem and </a:t>
            </a:r>
            <a:r>
              <a:rPr lang="en-US" sz="2600">
                <a:latin typeface="Short Stack"/>
                <a:ea typeface="Short Stack"/>
                <a:cs typeface="Short Stack"/>
                <a:sym typeface="Short Stack"/>
              </a:rPr>
              <a:t>one</a:t>
            </a:r>
            <a:r>
              <a:rPr lang="en-US" sz="26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short story will be selected from each grade to compete at the Howard County level competition in </a:t>
            </a:r>
            <a:r>
              <a:rPr lang="en-US" sz="2600">
                <a:latin typeface="Short Stack"/>
                <a:ea typeface="Short Stack"/>
                <a:cs typeface="Short Stack"/>
                <a:sym typeface="Short Stack"/>
              </a:rPr>
              <a:t>February 2022.</a:t>
            </a:r>
            <a:endParaRPr sz="2600"/>
          </a:p>
          <a:p>
            <a:pPr marL="342900" marR="0" lvl="0" indent="-330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hort Stack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In </a:t>
            </a:r>
            <a:r>
              <a:rPr lang="en-US" sz="2600">
                <a:latin typeface="Short Stack"/>
                <a:ea typeface="Short Stack"/>
                <a:cs typeface="Short Stack"/>
                <a:sym typeface="Short Stack"/>
              </a:rPr>
              <a:t>March</a:t>
            </a:r>
            <a:r>
              <a:rPr lang="en-US" sz="26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, Howard County winners from each grade will be announced by Howard County </a:t>
            </a:r>
            <a:r>
              <a:rPr lang="en-US" sz="2600">
                <a:latin typeface="Short Stack"/>
                <a:ea typeface="Short Stack"/>
                <a:cs typeface="Short Stack"/>
                <a:sym typeface="Short Stack"/>
              </a:rPr>
              <a:t>Literacy Association.</a:t>
            </a:r>
            <a:endParaRPr sz="2600"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hort Stack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Special Events for Winners</a:t>
            </a:r>
            <a:endParaRPr/>
          </a:p>
        </p:txBody>
      </p:sp>
      <p:sp>
        <p:nvSpPr>
          <p:cNvPr id="154" name="Google Shape;154;p22"/>
          <p:cNvSpPr txBox="1">
            <a:spLocks noGrp="1"/>
          </p:cNvSpPr>
          <p:nvPr>
            <p:ph type="body" idx="1"/>
          </p:nvPr>
        </p:nvSpPr>
        <p:spPr>
          <a:xfrm>
            <a:off x="914400" y="2209800"/>
            <a:ext cx="7467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ort Stack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County-level w</a:t>
            </a:r>
            <a:r>
              <a:rPr lang="en-US" sz="28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inners will be invited to read their pieces</a:t>
            </a: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2800">
              <a:latin typeface="Short Stack"/>
              <a:ea typeface="Short Stack"/>
              <a:cs typeface="Short Stack"/>
              <a:sym typeface="Short Stack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Short Stack"/>
              <a:ea typeface="Short Stack"/>
              <a:cs typeface="Short Stack"/>
              <a:sym typeface="Short Stack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hort Stack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Winners, their parents, and their teachers will be invited to attend an Awards Celebration in Howard County.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Fun Clip">
  <a:themeElements>
    <a:clrScheme name="Fun Clip 1">
      <a:dk1>
        <a:srgbClr val="330000"/>
      </a:dk1>
      <a:lt1>
        <a:srgbClr val="FFFFFF"/>
      </a:lt1>
      <a:dk2>
        <a:srgbClr val="320000"/>
      </a:dk2>
      <a:lt2>
        <a:srgbClr val="808080"/>
      </a:lt2>
      <a:accent1>
        <a:srgbClr val="FFCC00"/>
      </a:accent1>
      <a:accent2>
        <a:srgbClr val="FFDC4C"/>
      </a:accent2>
      <a:accent3>
        <a:srgbClr val="FFFFFF"/>
      </a:accent3>
      <a:accent4>
        <a:srgbClr val="2A0000"/>
      </a:accent4>
      <a:accent5>
        <a:srgbClr val="FFE2AA"/>
      </a:accent5>
      <a:accent6>
        <a:srgbClr val="E7C744"/>
      </a:accent6>
      <a:hlink>
        <a:srgbClr val="009999"/>
      </a:hlink>
      <a:folHlink>
        <a:srgbClr val="CC60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un Clip">
  <a:themeElements>
    <a:clrScheme name="Fun Clip 1">
      <a:dk1>
        <a:srgbClr val="330000"/>
      </a:dk1>
      <a:lt1>
        <a:srgbClr val="FFFFFF"/>
      </a:lt1>
      <a:dk2>
        <a:srgbClr val="320000"/>
      </a:dk2>
      <a:lt2>
        <a:srgbClr val="808080"/>
      </a:lt2>
      <a:accent1>
        <a:srgbClr val="FFCC00"/>
      </a:accent1>
      <a:accent2>
        <a:srgbClr val="FFDC4C"/>
      </a:accent2>
      <a:accent3>
        <a:srgbClr val="FFFFFF"/>
      </a:accent3>
      <a:accent4>
        <a:srgbClr val="2A0000"/>
      </a:accent4>
      <a:accent5>
        <a:srgbClr val="FFE2AA"/>
      </a:accent5>
      <a:accent6>
        <a:srgbClr val="E7C744"/>
      </a:accent6>
      <a:hlink>
        <a:srgbClr val="009999"/>
      </a:hlink>
      <a:folHlink>
        <a:srgbClr val="CC60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588</Words>
  <Application>Microsoft Macintosh PowerPoint</Application>
  <PresentationFormat>On-screen Show (4:3)</PresentationFormat>
  <Paragraphs>70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Short Stack</vt:lpstr>
      <vt:lpstr>Times New Roman</vt:lpstr>
      <vt:lpstr>1_Fun Clip</vt:lpstr>
      <vt:lpstr>Fun Clip</vt:lpstr>
      <vt:lpstr>Young Authors’ Contest </vt:lpstr>
      <vt:lpstr>Who is this contest for?</vt:lpstr>
      <vt:lpstr>How does the contest work?</vt:lpstr>
      <vt:lpstr>What can I enter?</vt:lpstr>
      <vt:lpstr>Who can help me?</vt:lpstr>
      <vt:lpstr>Other Rules?</vt:lpstr>
      <vt:lpstr>Digital Rules</vt:lpstr>
      <vt:lpstr>How will I know if I win?</vt:lpstr>
      <vt:lpstr>Special Events for Winners</vt:lpstr>
      <vt:lpstr>How can I win?</vt:lpstr>
      <vt:lpstr>What will I win?</vt:lpstr>
      <vt:lpstr>What are you waiting for?</vt:lpstr>
      <vt:lpstr>Best of Luck to all!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Authors’ Contest </dc:title>
  <cp:lastModifiedBy>Microsoft Office User</cp:lastModifiedBy>
  <cp:revision>2</cp:revision>
  <dcterms:modified xsi:type="dcterms:W3CDTF">2021-11-14T18:11:39Z</dcterms:modified>
</cp:coreProperties>
</file>